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2" r:id="rId3"/>
    <p:sldId id="283" r:id="rId4"/>
    <p:sldId id="293" r:id="rId5"/>
    <p:sldId id="301" r:id="rId6"/>
    <p:sldId id="297" r:id="rId7"/>
    <p:sldId id="300" r:id="rId8"/>
    <p:sldId id="302" r:id="rId9"/>
    <p:sldId id="296" r:id="rId10"/>
    <p:sldId id="295" r:id="rId11"/>
    <p:sldId id="294" r:id="rId12"/>
    <p:sldId id="299" r:id="rId13"/>
    <p:sldId id="273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46-43C9-B317-0232CD0E59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46-43C9-B317-0232CD0E59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446-43C9-B317-0232CD0E592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446-43C9-B317-0232CD0E592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446-43C9-B317-0232CD0E592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446-43C9-B317-0232CD0E5925}"/>
              </c:ext>
            </c:extLst>
          </c:dPt>
          <c:dLbls>
            <c:dLbl>
              <c:idx val="0"/>
              <c:layout>
                <c:manualLayout>
                  <c:x val="9.5110584953104635E-2"/>
                  <c:y val="-0.1074053871757651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46-43C9-B317-0232CD0E5925}"/>
                </c:ext>
              </c:extLst>
            </c:dLbl>
            <c:dLbl>
              <c:idx val="1"/>
              <c:layout>
                <c:manualLayout>
                  <c:x val="-7.5707927243360312E-2"/>
                  <c:y val="4.39862754585844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46-43C9-B317-0232CD0E5925}"/>
                </c:ext>
              </c:extLst>
            </c:dLbl>
            <c:dLbl>
              <c:idx val="2"/>
              <c:layout>
                <c:manualLayout>
                  <c:x val="-8.5470697281720909E-2"/>
                  <c:y val="-7.49072567046437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46-43C9-B317-0232CD0E5925}"/>
                </c:ext>
              </c:extLst>
            </c:dLbl>
            <c:dLbl>
              <c:idx val="3"/>
              <c:layout>
                <c:manualLayout>
                  <c:x val="-3.9459280876603713E-2"/>
                  <c:y val="-4.55214885848766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446-43C9-B317-0232CD0E5925}"/>
                </c:ext>
              </c:extLst>
            </c:dLbl>
            <c:dLbl>
              <c:idx val="4"/>
              <c:layout>
                <c:manualLayout>
                  <c:x val="-5.0313125195014956E-2"/>
                  <c:y val="-3.39963929089869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446-43C9-B317-0232CD0E59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Sheet1!$A$1:$A$6</c:f>
              <c:strCache>
                <c:ptCount val="6"/>
                <c:pt idx="0">
                  <c:v>General</c:v>
                </c:pt>
                <c:pt idx="1">
                  <c:v>E911</c:v>
                </c:pt>
                <c:pt idx="2">
                  <c:v>Probation</c:v>
                </c:pt>
                <c:pt idx="3">
                  <c:v>SPLOST</c:v>
                </c:pt>
                <c:pt idx="4">
                  <c:v>Water</c:v>
                </c:pt>
                <c:pt idx="5">
                  <c:v>Landfill</c:v>
                </c:pt>
              </c:strCache>
            </c:strRef>
          </c:cat>
          <c:val>
            <c:numRef>
              <c:f>Sheet1!$B$1:$B$6</c:f>
              <c:numCache>
                <c:formatCode>"$"#,##0.00</c:formatCode>
                <c:ptCount val="6"/>
                <c:pt idx="0">
                  <c:v>18788990</c:v>
                </c:pt>
                <c:pt idx="1">
                  <c:v>987800</c:v>
                </c:pt>
                <c:pt idx="2">
                  <c:v>716950</c:v>
                </c:pt>
                <c:pt idx="3">
                  <c:v>4270000</c:v>
                </c:pt>
                <c:pt idx="4">
                  <c:v>2463800</c:v>
                </c:pt>
                <c:pt idx="5">
                  <c:v>115210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446-43C9-B317-0232CD0E59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114-A4F6-4F98-866C-D0A6676BC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55D0-B7D3-4D4E-9CDC-F429910C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4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114-A4F6-4F98-866C-D0A6676BC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55D0-B7D3-4D4E-9CDC-F429910C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114-A4F6-4F98-866C-D0A6676BC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55D0-B7D3-4D4E-9CDC-F429910CE6F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5087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114-A4F6-4F98-866C-D0A6676BC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55D0-B7D3-4D4E-9CDC-F429910C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41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114-A4F6-4F98-866C-D0A6676BC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55D0-B7D3-4D4E-9CDC-F429910CE6F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155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114-A4F6-4F98-866C-D0A6676BC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55D0-B7D3-4D4E-9CDC-F429910C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06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114-A4F6-4F98-866C-D0A6676BC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55D0-B7D3-4D4E-9CDC-F429910C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00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114-A4F6-4F98-866C-D0A6676BC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55D0-B7D3-4D4E-9CDC-F429910C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9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114-A4F6-4F98-866C-D0A6676BC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55D0-B7D3-4D4E-9CDC-F429910C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00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114-A4F6-4F98-866C-D0A6676BC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55D0-B7D3-4D4E-9CDC-F429910C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8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114-A4F6-4F98-866C-D0A6676BC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55D0-B7D3-4D4E-9CDC-F429910C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3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114-A4F6-4F98-866C-D0A6676BC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55D0-B7D3-4D4E-9CDC-F429910C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2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114-A4F6-4F98-866C-D0A6676BC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55D0-B7D3-4D4E-9CDC-F429910C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2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114-A4F6-4F98-866C-D0A6676BC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55D0-B7D3-4D4E-9CDC-F429910C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9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114-A4F6-4F98-866C-D0A6676BC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55D0-B7D3-4D4E-9CDC-F429910C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9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114-A4F6-4F98-866C-D0A6676BC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55D0-B7D3-4D4E-9CDC-F429910C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3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01114-A4F6-4F98-866C-D0A6676BC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3255D0-B7D3-4D4E-9CDC-F429910C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0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C19EAAD-C400-4054-B8B1-F781049611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Budget Hearing #1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05/09/2023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32BCBC-B657-43E1-BE9A-E1E26AC20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47" y="1954977"/>
            <a:ext cx="8566802" cy="201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519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6F7BE-8A0C-4384-B3FF-4A8A6BE99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Personnel Request(s)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A87B2-4892-43AB-B921-E27434D0FE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County is at a position where there are personnel needs to handle not only the future capacity, but the growth that has occurred over the past years.</a:t>
            </a:r>
          </a:p>
          <a:p>
            <a:r>
              <a:rPr lang="en-US" dirty="0"/>
              <a:t>Positions can be funded at various percentages:</a:t>
            </a:r>
          </a:p>
          <a:p>
            <a:pPr marL="0" indent="0">
              <a:buNone/>
            </a:pPr>
            <a:r>
              <a:rPr lang="en-US" dirty="0"/>
              <a:t>	July 1-100% Funding</a:t>
            </a:r>
          </a:p>
          <a:p>
            <a:pPr marL="0" indent="0">
              <a:buNone/>
            </a:pPr>
            <a:r>
              <a:rPr lang="en-US" dirty="0"/>
              <a:t>	January 1-50% Funding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7D77D09-E6E8-17F7-AFCB-450B7FA1F76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82817" y="2279374"/>
            <a:ext cx="4055166" cy="320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132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6F7BE-8A0C-4384-B3FF-4A8A6BE99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COLA-Cost of Living Allowance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C3BBE90-91B9-45C6-8059-2FC7D59E77F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25575" y="1568742"/>
            <a:ext cx="4650093" cy="4679658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E1066E2-B332-4E50-B036-249CD049B4F9}"/>
              </a:ext>
            </a:extLst>
          </p:cNvPr>
          <p:cNvSpPr txBox="1"/>
          <p:nvPr/>
        </p:nvSpPr>
        <p:spPr>
          <a:xfrm>
            <a:off x="4186106" y="2508308"/>
            <a:ext cx="771788" cy="377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8.4%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58A499-EEB8-5A8F-F119-66C766F791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458" y="1568743"/>
            <a:ext cx="5064508" cy="475696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5D8665D-6AA1-7AF6-C4EF-BDD88300F348}"/>
              </a:ext>
            </a:extLst>
          </p:cNvPr>
          <p:cNvSpPr txBox="1"/>
          <p:nvPr/>
        </p:nvSpPr>
        <p:spPr>
          <a:xfrm>
            <a:off x="9511463" y="3429000"/>
            <a:ext cx="97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7.2%</a:t>
            </a:r>
          </a:p>
        </p:txBody>
      </p:sp>
    </p:spTree>
    <p:extLst>
      <p:ext uri="{BB962C8B-B14F-4D97-AF65-F5344CB8AC3E}">
        <p14:creationId xmlns:p14="http://schemas.microsoft.com/office/powerpoint/2010/main" val="1848652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B315A-7D32-4383-9174-358795BCE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Cost of Living Allowance-cont’d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AC9A64-FDA9-5984-6DAF-6517147739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7244" y="2192160"/>
            <a:ext cx="8380581" cy="314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115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A709B-C13D-4819-BC6A-790DAD9BE2B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160588"/>
            <a:ext cx="8596313" cy="3881437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95E6CD-3FA0-44DA-A0DD-41311300E10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1536700"/>
            <a:ext cx="9144000" cy="4821238"/>
          </a:xfrm>
        </p:spPr>
        <p:txBody>
          <a:bodyPr>
            <a:norm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2A35C0-7EC3-4B91-8E4C-D6788C5A6D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609600"/>
            <a:ext cx="8596668" cy="473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083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116DD8C-3152-4638-9DCE-66D465B3D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Fiscal Year 2024 Budget Hearing #1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4F343F-9B24-4A0E-9519-4068D5A5B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FY 2024 Revenues/Expenditures</a:t>
            </a:r>
          </a:p>
          <a:p>
            <a:r>
              <a:rPr lang="en-US" dirty="0"/>
              <a:t>Capital Improvement Plan</a:t>
            </a:r>
          </a:p>
          <a:p>
            <a:r>
              <a:rPr lang="en-US" dirty="0"/>
              <a:t>Personnel Request(s)</a:t>
            </a:r>
          </a:p>
          <a:p>
            <a:r>
              <a:rPr lang="en-US" dirty="0"/>
              <a:t>COLA</a:t>
            </a:r>
          </a:p>
        </p:txBody>
      </p:sp>
    </p:spTree>
    <p:extLst>
      <p:ext uri="{BB962C8B-B14F-4D97-AF65-F5344CB8AC3E}">
        <p14:creationId xmlns:p14="http://schemas.microsoft.com/office/powerpoint/2010/main" val="363330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8167D-E9A8-44ED-BF5D-30E7B0F58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Vision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729EC43-D4C7-43BF-952C-6644AB63000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5339" y="1893468"/>
            <a:ext cx="4198663" cy="4354931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EE8CC41-2AF0-4148-BF26-D4A4C831619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77335" y="4085440"/>
            <a:ext cx="4398004" cy="2162960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9CC5776-CAB4-466F-8C33-1A87F2F60F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1893467"/>
            <a:ext cx="4398005" cy="219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198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6F7BE-8A0C-4384-B3FF-4A8A6BE99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FY 2024 Revenues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F71A001-1457-A1F3-3B6F-E149D0E5CC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2650435"/>
            <a:ext cx="8596668" cy="2054087"/>
          </a:xfrm>
        </p:spPr>
      </p:pic>
    </p:spTree>
    <p:extLst>
      <p:ext uri="{BB962C8B-B14F-4D97-AF65-F5344CB8AC3E}">
        <p14:creationId xmlns:p14="http://schemas.microsoft.com/office/powerpoint/2010/main" val="317702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817DB-99E6-4812-9414-730959A5F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FY 2024 Expenditures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BAF1952-FFA4-05E2-A487-E2B3942ACE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9340" y="1431236"/>
            <a:ext cx="8596668" cy="4996068"/>
          </a:xfrm>
        </p:spPr>
      </p:pic>
    </p:spTree>
    <p:extLst>
      <p:ext uri="{BB962C8B-B14F-4D97-AF65-F5344CB8AC3E}">
        <p14:creationId xmlns:p14="http://schemas.microsoft.com/office/powerpoint/2010/main" val="2800066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6F7BE-8A0C-4384-B3FF-4A8A6BE99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FY 2024 Expenditures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D30CA30-F58B-8D84-2B99-C5611AC737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030" y="1444488"/>
            <a:ext cx="8645971" cy="4803912"/>
          </a:xfrm>
        </p:spPr>
      </p:pic>
    </p:spTree>
    <p:extLst>
      <p:ext uri="{BB962C8B-B14F-4D97-AF65-F5344CB8AC3E}">
        <p14:creationId xmlns:p14="http://schemas.microsoft.com/office/powerpoint/2010/main" val="3779958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6F7BE-8A0C-4384-B3FF-4A8A6BE99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873" y="291547"/>
            <a:ext cx="8596668" cy="5830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FY 2024 CIP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3E98CF-FF36-BE3B-371F-EBC18B3FF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413" y="874643"/>
            <a:ext cx="8455589" cy="563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259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6338-B42A-B958-F595-CE2FCE7DB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Expenses by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6B25E-3E82-F0A6-F0D6-60E59CD169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General Fund- $18,788,990.00</a:t>
            </a:r>
          </a:p>
          <a:p>
            <a:r>
              <a:rPr lang="en-US" dirty="0"/>
              <a:t>E911 Fund:  $987,800.00</a:t>
            </a:r>
          </a:p>
          <a:p>
            <a:r>
              <a:rPr lang="en-US" dirty="0"/>
              <a:t>Probation Fund:  $716,950.00</a:t>
            </a:r>
          </a:p>
          <a:p>
            <a:r>
              <a:rPr lang="en-US" dirty="0"/>
              <a:t>SPLOST Fund:  $4,270,000.00</a:t>
            </a:r>
          </a:p>
          <a:p>
            <a:r>
              <a:rPr lang="en-US" dirty="0"/>
              <a:t>Water Fund:  $2,463,800.00</a:t>
            </a:r>
          </a:p>
          <a:p>
            <a:r>
              <a:rPr lang="en-US" dirty="0"/>
              <a:t>Landfill Fund: $115,210.00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B923A5C-4C3C-8AA3-3DB9-090EB6A76ED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16571052"/>
              </p:ext>
            </p:extLst>
          </p:nvPr>
        </p:nvGraphicFramePr>
        <p:xfrm>
          <a:off x="4518990" y="1696278"/>
          <a:ext cx="5102087" cy="4345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7817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6F7BE-8A0C-4384-B3FF-4A8A6BE99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Capital Improvement Plan-5 Years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04D034-F680-446B-9E70-2A9DFDB48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of the CIP is to create a plan to coordinate the maintenance and operational capital of the County.  This plan is still flexible, but allocates a certain dollar value to the completion of major projects over $5,000.  These are estimates of project costs and each year will be re-evaluated.</a:t>
            </a:r>
          </a:p>
          <a:p>
            <a:endParaRPr lang="en-US" dirty="0"/>
          </a:p>
          <a:p>
            <a:r>
              <a:rPr lang="en-US" dirty="0"/>
              <a:t>FY 2024-$1,585,000</a:t>
            </a:r>
          </a:p>
          <a:p>
            <a:r>
              <a:rPr lang="en-US" dirty="0"/>
              <a:t>FY 2025-$1,594,000</a:t>
            </a:r>
          </a:p>
          <a:p>
            <a:r>
              <a:rPr lang="en-US" dirty="0"/>
              <a:t>FY 2026-$3,475,000</a:t>
            </a:r>
          </a:p>
          <a:p>
            <a:r>
              <a:rPr lang="en-US" dirty="0"/>
              <a:t>FY 2027-$1,650,000</a:t>
            </a:r>
          </a:p>
          <a:p>
            <a:r>
              <a:rPr lang="en-US" dirty="0"/>
              <a:t>FY 2028-$1,560,000</a:t>
            </a:r>
          </a:p>
        </p:txBody>
      </p:sp>
    </p:spTree>
    <p:extLst>
      <p:ext uri="{BB962C8B-B14F-4D97-AF65-F5344CB8AC3E}">
        <p14:creationId xmlns:p14="http://schemas.microsoft.com/office/powerpoint/2010/main" val="38288134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8855</TotalTime>
  <Words>221</Words>
  <Application>Microsoft Office PowerPoint</Application>
  <PresentationFormat>Widescreen</PresentationFormat>
  <Paragraphs>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Trebuchet MS</vt:lpstr>
      <vt:lpstr>Wingdings</vt:lpstr>
      <vt:lpstr>Wingdings 3</vt:lpstr>
      <vt:lpstr>Facet</vt:lpstr>
      <vt:lpstr>PowerPoint Presentation</vt:lpstr>
      <vt:lpstr>Fiscal Year 2024 Budget Hearing #1</vt:lpstr>
      <vt:lpstr>Vision</vt:lpstr>
      <vt:lpstr>FY 2024 Revenues</vt:lpstr>
      <vt:lpstr>FY 2024 Expenditures</vt:lpstr>
      <vt:lpstr>FY 2024 Expenditures</vt:lpstr>
      <vt:lpstr>FY 2024 CIP</vt:lpstr>
      <vt:lpstr>Expenses by Fund</vt:lpstr>
      <vt:lpstr>Capital Improvement Plan-5 Years</vt:lpstr>
      <vt:lpstr>Personnel Request(s)</vt:lpstr>
      <vt:lpstr>COLA-Cost of Living Allowance</vt:lpstr>
      <vt:lpstr>Cost of Living Allowance-cont’d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Thomas</dc:creator>
  <cp:lastModifiedBy>Derrick Turner</cp:lastModifiedBy>
  <cp:revision>50</cp:revision>
  <cp:lastPrinted>2023-05-09T14:33:12Z</cp:lastPrinted>
  <dcterms:created xsi:type="dcterms:W3CDTF">2021-03-29T17:21:53Z</dcterms:created>
  <dcterms:modified xsi:type="dcterms:W3CDTF">2023-05-10T16:08:12Z</dcterms:modified>
</cp:coreProperties>
</file>