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2" r:id="rId3"/>
    <p:sldId id="283" r:id="rId4"/>
    <p:sldId id="293" r:id="rId5"/>
    <p:sldId id="301" r:id="rId6"/>
    <p:sldId id="300" r:id="rId7"/>
    <p:sldId id="296" r:id="rId8"/>
    <p:sldId id="295" r:id="rId9"/>
    <p:sldId id="299" r:id="rId10"/>
    <p:sldId id="294" r:id="rId11"/>
    <p:sldId id="302" r:id="rId12"/>
    <p:sldId id="304" r:id="rId13"/>
    <p:sldId id="303" r:id="rId14"/>
    <p:sldId id="273" r:id="rId1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72" d="100"/>
          <a:sy n="72"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EC01114-A4F6-4F98-866C-D0A6676BC166}" type="datetimeFigureOut">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255D0-B7D3-4D4E-9CDC-F429910CE6FA}" type="slidenum">
              <a:rPr lang="en-US" smtClean="0"/>
              <a:t>‹#›</a:t>
            </a:fld>
            <a:endParaRPr lang="en-US"/>
          </a:p>
        </p:txBody>
      </p:sp>
    </p:spTree>
    <p:extLst>
      <p:ext uri="{BB962C8B-B14F-4D97-AF65-F5344CB8AC3E}">
        <p14:creationId xmlns:p14="http://schemas.microsoft.com/office/powerpoint/2010/main" val="3337544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C01114-A4F6-4F98-866C-D0A6676BC166}" type="datetimeFigureOut">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255D0-B7D3-4D4E-9CDC-F429910CE6FA}" type="slidenum">
              <a:rPr lang="en-US" smtClean="0"/>
              <a:t>‹#›</a:t>
            </a:fld>
            <a:endParaRPr lang="en-US"/>
          </a:p>
        </p:txBody>
      </p:sp>
    </p:spTree>
    <p:extLst>
      <p:ext uri="{BB962C8B-B14F-4D97-AF65-F5344CB8AC3E}">
        <p14:creationId xmlns:p14="http://schemas.microsoft.com/office/powerpoint/2010/main" val="161230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C01114-A4F6-4F98-866C-D0A6676BC166}" type="datetimeFigureOut">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255D0-B7D3-4D4E-9CDC-F429910CE6F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750872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C01114-A4F6-4F98-866C-D0A6676BC166}" type="datetimeFigureOut">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255D0-B7D3-4D4E-9CDC-F429910CE6FA}" type="slidenum">
              <a:rPr lang="en-US" smtClean="0"/>
              <a:t>‹#›</a:t>
            </a:fld>
            <a:endParaRPr lang="en-US"/>
          </a:p>
        </p:txBody>
      </p:sp>
    </p:spTree>
    <p:extLst>
      <p:ext uri="{BB962C8B-B14F-4D97-AF65-F5344CB8AC3E}">
        <p14:creationId xmlns:p14="http://schemas.microsoft.com/office/powerpoint/2010/main" val="7566418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C01114-A4F6-4F98-866C-D0A6676BC166}" type="datetimeFigureOut">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255D0-B7D3-4D4E-9CDC-F429910CE6F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31551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C01114-A4F6-4F98-866C-D0A6676BC166}" type="datetimeFigureOut">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255D0-B7D3-4D4E-9CDC-F429910CE6FA}" type="slidenum">
              <a:rPr lang="en-US" smtClean="0"/>
              <a:t>‹#›</a:t>
            </a:fld>
            <a:endParaRPr lang="en-US"/>
          </a:p>
        </p:txBody>
      </p:sp>
    </p:spTree>
    <p:extLst>
      <p:ext uri="{BB962C8B-B14F-4D97-AF65-F5344CB8AC3E}">
        <p14:creationId xmlns:p14="http://schemas.microsoft.com/office/powerpoint/2010/main" val="16380069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C01114-A4F6-4F98-866C-D0A6676BC166}" type="datetimeFigureOut">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255D0-B7D3-4D4E-9CDC-F429910CE6FA}" type="slidenum">
              <a:rPr lang="en-US" smtClean="0"/>
              <a:t>‹#›</a:t>
            </a:fld>
            <a:endParaRPr lang="en-US"/>
          </a:p>
        </p:txBody>
      </p:sp>
    </p:spTree>
    <p:extLst>
      <p:ext uri="{BB962C8B-B14F-4D97-AF65-F5344CB8AC3E}">
        <p14:creationId xmlns:p14="http://schemas.microsoft.com/office/powerpoint/2010/main" val="7237003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C01114-A4F6-4F98-866C-D0A6676BC166}" type="datetimeFigureOut">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255D0-B7D3-4D4E-9CDC-F429910CE6FA}" type="slidenum">
              <a:rPr lang="en-US" smtClean="0"/>
              <a:t>‹#›</a:t>
            </a:fld>
            <a:endParaRPr lang="en-US"/>
          </a:p>
        </p:txBody>
      </p:sp>
    </p:spTree>
    <p:extLst>
      <p:ext uri="{BB962C8B-B14F-4D97-AF65-F5344CB8AC3E}">
        <p14:creationId xmlns:p14="http://schemas.microsoft.com/office/powerpoint/2010/main" val="2169795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C01114-A4F6-4F98-866C-D0A6676BC166}" type="datetimeFigureOut">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255D0-B7D3-4D4E-9CDC-F429910CE6FA}" type="slidenum">
              <a:rPr lang="en-US" smtClean="0"/>
              <a:t>‹#›</a:t>
            </a:fld>
            <a:endParaRPr lang="en-US"/>
          </a:p>
        </p:txBody>
      </p:sp>
    </p:spTree>
    <p:extLst>
      <p:ext uri="{BB962C8B-B14F-4D97-AF65-F5344CB8AC3E}">
        <p14:creationId xmlns:p14="http://schemas.microsoft.com/office/powerpoint/2010/main" val="1195700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C01114-A4F6-4F98-866C-D0A6676BC166}" type="datetimeFigureOut">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255D0-B7D3-4D4E-9CDC-F429910CE6FA}" type="slidenum">
              <a:rPr lang="en-US" smtClean="0"/>
              <a:t>‹#›</a:t>
            </a:fld>
            <a:endParaRPr lang="en-US"/>
          </a:p>
        </p:txBody>
      </p:sp>
    </p:spTree>
    <p:extLst>
      <p:ext uri="{BB962C8B-B14F-4D97-AF65-F5344CB8AC3E}">
        <p14:creationId xmlns:p14="http://schemas.microsoft.com/office/powerpoint/2010/main" val="580984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EC01114-A4F6-4F98-866C-D0A6676BC166}" type="datetimeFigureOut">
              <a:rPr lang="en-US" smtClean="0"/>
              <a:t>5/26/2023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3255D0-B7D3-4D4E-9CDC-F429910CE6FA}" type="slidenum">
              <a:rPr lang="en-US" smtClean="0"/>
              <a:t>‹#›</a:t>
            </a:fld>
            <a:endParaRPr lang="en-US"/>
          </a:p>
        </p:txBody>
      </p:sp>
    </p:spTree>
    <p:extLst>
      <p:ext uri="{BB962C8B-B14F-4D97-AF65-F5344CB8AC3E}">
        <p14:creationId xmlns:p14="http://schemas.microsoft.com/office/powerpoint/2010/main" val="3116230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EC01114-A4F6-4F98-866C-D0A6676BC166}" type="datetimeFigureOut">
              <a:rPr lang="en-US" smtClean="0"/>
              <a:t>5/26/2023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3255D0-B7D3-4D4E-9CDC-F429910CE6FA}" type="slidenum">
              <a:rPr lang="en-US" smtClean="0"/>
              <a:t>‹#›</a:t>
            </a:fld>
            <a:endParaRPr lang="en-US"/>
          </a:p>
        </p:txBody>
      </p:sp>
    </p:spTree>
    <p:extLst>
      <p:ext uri="{BB962C8B-B14F-4D97-AF65-F5344CB8AC3E}">
        <p14:creationId xmlns:p14="http://schemas.microsoft.com/office/powerpoint/2010/main" val="3893825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C01114-A4F6-4F98-866C-D0A6676BC166}" type="datetimeFigureOut">
              <a:rPr lang="en-US" smtClean="0"/>
              <a:t>5/26/2023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3255D0-B7D3-4D4E-9CDC-F429910CE6FA}" type="slidenum">
              <a:rPr lang="en-US" smtClean="0"/>
              <a:t>‹#›</a:t>
            </a:fld>
            <a:endParaRPr lang="en-US"/>
          </a:p>
        </p:txBody>
      </p:sp>
    </p:spTree>
    <p:extLst>
      <p:ext uri="{BB962C8B-B14F-4D97-AF65-F5344CB8AC3E}">
        <p14:creationId xmlns:p14="http://schemas.microsoft.com/office/powerpoint/2010/main" val="1922320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C01114-A4F6-4F98-866C-D0A6676BC166}" type="datetimeFigureOut">
              <a:rPr lang="en-US" smtClean="0"/>
              <a:t>5/26/2023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3255D0-B7D3-4D4E-9CDC-F429910CE6FA}" type="slidenum">
              <a:rPr lang="en-US" smtClean="0"/>
              <a:t>‹#›</a:t>
            </a:fld>
            <a:endParaRPr lang="en-US"/>
          </a:p>
        </p:txBody>
      </p:sp>
    </p:spTree>
    <p:extLst>
      <p:ext uri="{BB962C8B-B14F-4D97-AF65-F5344CB8AC3E}">
        <p14:creationId xmlns:p14="http://schemas.microsoft.com/office/powerpoint/2010/main" val="1737499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EC01114-A4F6-4F98-866C-D0A6676BC166}" type="datetimeFigureOut">
              <a:rPr lang="en-US" smtClean="0"/>
              <a:t>5/26/2023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3255D0-B7D3-4D4E-9CDC-F429910CE6FA}" type="slidenum">
              <a:rPr lang="en-US" smtClean="0"/>
              <a:t>‹#›</a:t>
            </a:fld>
            <a:endParaRPr lang="en-US"/>
          </a:p>
        </p:txBody>
      </p:sp>
    </p:spTree>
    <p:extLst>
      <p:ext uri="{BB962C8B-B14F-4D97-AF65-F5344CB8AC3E}">
        <p14:creationId xmlns:p14="http://schemas.microsoft.com/office/powerpoint/2010/main" val="3054394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C01114-A4F6-4F98-866C-D0A6676BC166}" type="datetimeFigureOut">
              <a:rPr lang="en-US" smtClean="0"/>
              <a:t>5/26/2023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3255D0-B7D3-4D4E-9CDC-F429910CE6FA}" type="slidenum">
              <a:rPr lang="en-US" smtClean="0"/>
              <a:t>‹#›</a:t>
            </a:fld>
            <a:endParaRPr lang="en-US"/>
          </a:p>
        </p:txBody>
      </p:sp>
    </p:spTree>
    <p:extLst>
      <p:ext uri="{BB962C8B-B14F-4D97-AF65-F5344CB8AC3E}">
        <p14:creationId xmlns:p14="http://schemas.microsoft.com/office/powerpoint/2010/main" val="3976232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EC01114-A4F6-4F98-866C-D0A6676BC166}" type="datetimeFigureOut">
              <a:rPr lang="en-US" smtClean="0"/>
              <a:t>5/26/2023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C3255D0-B7D3-4D4E-9CDC-F429910CE6FA}" type="slidenum">
              <a:rPr lang="en-US" smtClean="0"/>
              <a:t>‹#›</a:t>
            </a:fld>
            <a:endParaRPr lang="en-US"/>
          </a:p>
        </p:txBody>
      </p:sp>
    </p:spTree>
    <p:extLst>
      <p:ext uri="{BB962C8B-B14F-4D97-AF65-F5344CB8AC3E}">
        <p14:creationId xmlns:p14="http://schemas.microsoft.com/office/powerpoint/2010/main" val="24097017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C19EAAD-C400-4054-B8B1-F78104961171}"/>
              </a:ext>
            </a:extLst>
          </p:cNvPr>
          <p:cNvSpPr>
            <a:spLocks noGrp="1"/>
          </p:cNvSpPr>
          <p:nvPr>
            <p:ph type="subTitle" idx="1"/>
          </p:nvPr>
        </p:nvSpPr>
        <p:spPr/>
        <p:txBody>
          <a:bodyPr>
            <a:normAutofit lnSpcReduction="10000"/>
          </a:bodyPr>
          <a:lstStyle/>
          <a:p>
            <a:endParaRPr lang="en-US" dirty="0"/>
          </a:p>
          <a:p>
            <a:r>
              <a:rPr lang="en-US" dirty="0">
                <a:solidFill>
                  <a:schemeClr val="tx2">
                    <a:lumMod val="75000"/>
                  </a:schemeClr>
                </a:solidFill>
              </a:rPr>
              <a:t>Budget Hearing #2</a:t>
            </a:r>
          </a:p>
          <a:p>
            <a:r>
              <a:rPr lang="en-US" dirty="0">
                <a:solidFill>
                  <a:schemeClr val="tx2">
                    <a:lumMod val="75000"/>
                  </a:schemeClr>
                </a:solidFill>
              </a:rPr>
              <a:t>05/30/2023</a:t>
            </a:r>
          </a:p>
        </p:txBody>
      </p:sp>
      <p:pic>
        <p:nvPicPr>
          <p:cNvPr id="5" name="Picture 4">
            <a:extLst>
              <a:ext uri="{FF2B5EF4-FFF2-40B4-BE49-F238E27FC236}">
                <a16:creationId xmlns:a16="http://schemas.microsoft.com/office/drawing/2014/main" id="{E232BCBC-B657-43E1-BE9A-E1E26AC207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047" y="1954977"/>
            <a:ext cx="8566802" cy="2018747"/>
          </a:xfrm>
          <a:prstGeom prst="rect">
            <a:avLst/>
          </a:prstGeom>
        </p:spPr>
      </p:pic>
    </p:spTree>
    <p:extLst>
      <p:ext uri="{BB962C8B-B14F-4D97-AF65-F5344CB8AC3E}">
        <p14:creationId xmlns:p14="http://schemas.microsoft.com/office/powerpoint/2010/main" val="4186519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6F7BE-8A0C-4384-B3FF-4A8A6BE9965F}"/>
              </a:ext>
            </a:extLst>
          </p:cNvPr>
          <p:cNvSpPr>
            <a:spLocks noGrp="1"/>
          </p:cNvSpPr>
          <p:nvPr>
            <p:ph type="title"/>
          </p:nvPr>
        </p:nvSpPr>
        <p:spPr/>
        <p:txBody>
          <a:bodyPr/>
          <a:lstStyle/>
          <a:p>
            <a:pPr algn="ctr"/>
            <a:r>
              <a:rPr lang="en-US" dirty="0"/>
              <a:t>COLA-Cost of Living Allowance</a:t>
            </a:r>
          </a:p>
        </p:txBody>
      </p:sp>
      <p:pic>
        <p:nvPicPr>
          <p:cNvPr id="8" name="Content Placeholder 7">
            <a:extLst>
              <a:ext uri="{FF2B5EF4-FFF2-40B4-BE49-F238E27FC236}">
                <a16:creationId xmlns:a16="http://schemas.microsoft.com/office/drawing/2014/main" id="{6C3BBE90-91B9-45C6-8059-2FC7D59E77FB}"/>
              </a:ext>
            </a:extLst>
          </p:cNvPr>
          <p:cNvPicPr>
            <a:picLocks noGrp="1" noChangeAspect="1"/>
          </p:cNvPicPr>
          <p:nvPr>
            <p:ph sz="half" idx="2"/>
          </p:nvPr>
        </p:nvPicPr>
        <p:blipFill>
          <a:blip r:embed="rId2"/>
          <a:stretch>
            <a:fillRect/>
          </a:stretch>
        </p:blipFill>
        <p:spPr>
          <a:xfrm>
            <a:off x="325575" y="1568742"/>
            <a:ext cx="4650093" cy="4679658"/>
          </a:xfrm>
        </p:spPr>
      </p:pic>
      <p:sp>
        <p:nvSpPr>
          <p:cNvPr id="9" name="TextBox 8">
            <a:extLst>
              <a:ext uri="{FF2B5EF4-FFF2-40B4-BE49-F238E27FC236}">
                <a16:creationId xmlns:a16="http://schemas.microsoft.com/office/drawing/2014/main" id="{9E1066E2-B332-4E50-B036-249CD049B4F9}"/>
              </a:ext>
            </a:extLst>
          </p:cNvPr>
          <p:cNvSpPr txBox="1"/>
          <p:nvPr/>
        </p:nvSpPr>
        <p:spPr>
          <a:xfrm>
            <a:off x="4186106" y="2508308"/>
            <a:ext cx="771788" cy="377505"/>
          </a:xfrm>
          <a:prstGeom prst="rect">
            <a:avLst/>
          </a:prstGeom>
          <a:noFill/>
        </p:spPr>
        <p:txBody>
          <a:bodyPr wrap="square" rtlCol="0">
            <a:spAutoFit/>
          </a:bodyPr>
          <a:lstStyle/>
          <a:p>
            <a:r>
              <a:rPr lang="en-US" dirty="0"/>
              <a:t>8.4%</a:t>
            </a:r>
          </a:p>
        </p:txBody>
      </p:sp>
      <p:pic>
        <p:nvPicPr>
          <p:cNvPr id="7" name="Picture 6">
            <a:extLst>
              <a:ext uri="{FF2B5EF4-FFF2-40B4-BE49-F238E27FC236}">
                <a16:creationId xmlns:a16="http://schemas.microsoft.com/office/drawing/2014/main" id="{C058A499-EEB8-5A8F-F119-66C766F79185}"/>
              </a:ext>
            </a:extLst>
          </p:cNvPr>
          <p:cNvPicPr>
            <a:picLocks noChangeAspect="1"/>
          </p:cNvPicPr>
          <p:nvPr/>
        </p:nvPicPr>
        <p:blipFill>
          <a:blip r:embed="rId3"/>
          <a:stretch>
            <a:fillRect/>
          </a:stretch>
        </p:blipFill>
        <p:spPr>
          <a:xfrm>
            <a:off x="4932458" y="1568743"/>
            <a:ext cx="5064508" cy="4756968"/>
          </a:xfrm>
          <a:prstGeom prst="rect">
            <a:avLst/>
          </a:prstGeom>
        </p:spPr>
      </p:pic>
      <p:sp>
        <p:nvSpPr>
          <p:cNvPr id="11" name="TextBox 10">
            <a:extLst>
              <a:ext uri="{FF2B5EF4-FFF2-40B4-BE49-F238E27FC236}">
                <a16:creationId xmlns:a16="http://schemas.microsoft.com/office/drawing/2014/main" id="{05D8665D-6AA1-7AF6-C4EF-BDD88300F348}"/>
              </a:ext>
            </a:extLst>
          </p:cNvPr>
          <p:cNvSpPr txBox="1"/>
          <p:nvPr/>
        </p:nvSpPr>
        <p:spPr>
          <a:xfrm>
            <a:off x="9511463" y="3429000"/>
            <a:ext cx="971007" cy="369332"/>
          </a:xfrm>
          <a:prstGeom prst="rect">
            <a:avLst/>
          </a:prstGeom>
          <a:noFill/>
        </p:spPr>
        <p:txBody>
          <a:bodyPr wrap="square" rtlCol="0">
            <a:spAutoFit/>
          </a:bodyPr>
          <a:lstStyle/>
          <a:p>
            <a:r>
              <a:rPr lang="en-US" dirty="0"/>
              <a:t>7.2%</a:t>
            </a:r>
          </a:p>
        </p:txBody>
      </p:sp>
    </p:spTree>
    <p:extLst>
      <p:ext uri="{BB962C8B-B14F-4D97-AF65-F5344CB8AC3E}">
        <p14:creationId xmlns:p14="http://schemas.microsoft.com/office/powerpoint/2010/main" val="1848652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E8E8CEE-4239-6403-7000-7376A1675695}"/>
              </a:ext>
            </a:extLst>
          </p:cNvPr>
          <p:cNvPicPr>
            <a:picLocks noChangeAspect="1"/>
          </p:cNvPicPr>
          <p:nvPr/>
        </p:nvPicPr>
        <p:blipFill>
          <a:blip r:embed="rId2"/>
          <a:stretch>
            <a:fillRect/>
          </a:stretch>
        </p:blipFill>
        <p:spPr>
          <a:xfrm>
            <a:off x="13211" y="0"/>
            <a:ext cx="12165577" cy="6858000"/>
          </a:xfrm>
          <a:prstGeom prst="rect">
            <a:avLst/>
          </a:prstGeom>
        </p:spPr>
      </p:pic>
    </p:spTree>
    <p:extLst>
      <p:ext uri="{BB962C8B-B14F-4D97-AF65-F5344CB8AC3E}">
        <p14:creationId xmlns:p14="http://schemas.microsoft.com/office/powerpoint/2010/main" val="2359801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4132E48-EE97-1978-B218-C22DC2A83015}"/>
              </a:ext>
            </a:extLst>
          </p:cNvPr>
          <p:cNvPicPr>
            <a:picLocks noChangeAspect="1"/>
          </p:cNvPicPr>
          <p:nvPr/>
        </p:nvPicPr>
        <p:blipFill>
          <a:blip r:embed="rId2"/>
          <a:stretch>
            <a:fillRect/>
          </a:stretch>
        </p:blipFill>
        <p:spPr>
          <a:xfrm>
            <a:off x="26385" y="0"/>
            <a:ext cx="12139230" cy="6858000"/>
          </a:xfrm>
          <a:prstGeom prst="rect">
            <a:avLst/>
          </a:prstGeom>
        </p:spPr>
      </p:pic>
    </p:spTree>
    <p:extLst>
      <p:ext uri="{BB962C8B-B14F-4D97-AF65-F5344CB8AC3E}">
        <p14:creationId xmlns:p14="http://schemas.microsoft.com/office/powerpoint/2010/main" val="1850469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72A29D9-4AA7-8782-E5DE-8DBA27253EC9}"/>
              </a:ext>
            </a:extLst>
          </p:cNvPr>
          <p:cNvPicPr>
            <a:picLocks noChangeAspect="1"/>
          </p:cNvPicPr>
          <p:nvPr/>
        </p:nvPicPr>
        <p:blipFill>
          <a:blip r:embed="rId2"/>
          <a:stretch>
            <a:fillRect/>
          </a:stretch>
        </p:blipFill>
        <p:spPr>
          <a:xfrm>
            <a:off x="0" y="12194"/>
            <a:ext cx="12192000" cy="6833612"/>
          </a:xfrm>
          <a:prstGeom prst="rect">
            <a:avLst/>
          </a:prstGeom>
        </p:spPr>
      </p:pic>
    </p:spTree>
    <p:extLst>
      <p:ext uri="{BB962C8B-B14F-4D97-AF65-F5344CB8AC3E}">
        <p14:creationId xmlns:p14="http://schemas.microsoft.com/office/powerpoint/2010/main" val="353632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BA709B-C13D-4819-BC6A-790DAD9BE2BB}"/>
              </a:ext>
            </a:extLst>
          </p:cNvPr>
          <p:cNvSpPr>
            <a:spLocks noGrp="1"/>
          </p:cNvSpPr>
          <p:nvPr>
            <p:ph idx="4294967295"/>
          </p:nvPr>
        </p:nvSpPr>
        <p:spPr>
          <a:xfrm>
            <a:off x="0" y="2160588"/>
            <a:ext cx="8596313" cy="3881437"/>
          </a:xfrm>
        </p:spPr>
        <p:txBody>
          <a:bodyPr>
            <a:normAutofit/>
          </a:bodyPr>
          <a:lstStyle/>
          <a:p>
            <a:endParaRPr lang="en-US" dirty="0"/>
          </a:p>
          <a:p>
            <a:endParaRPr lang="en-US" dirty="0"/>
          </a:p>
        </p:txBody>
      </p:sp>
      <p:sp>
        <p:nvSpPr>
          <p:cNvPr id="4" name="Content Placeholder 3">
            <a:extLst>
              <a:ext uri="{FF2B5EF4-FFF2-40B4-BE49-F238E27FC236}">
                <a16:creationId xmlns:a16="http://schemas.microsoft.com/office/drawing/2014/main" id="{A695E6CD-3FA0-44DA-A0DD-41311300E105}"/>
              </a:ext>
            </a:extLst>
          </p:cNvPr>
          <p:cNvSpPr>
            <a:spLocks noGrp="1"/>
          </p:cNvSpPr>
          <p:nvPr>
            <p:ph sz="half" idx="4294967295"/>
          </p:nvPr>
        </p:nvSpPr>
        <p:spPr>
          <a:xfrm>
            <a:off x="0" y="1536700"/>
            <a:ext cx="9144000" cy="4821238"/>
          </a:xfrm>
        </p:spPr>
        <p:txBody>
          <a:bodyPr>
            <a:normAutofit/>
          </a:bodyPr>
          <a:lstStyle/>
          <a:p>
            <a:pPr marR="0" lvl="0">
              <a:lnSpc>
                <a:spcPct val="107000"/>
              </a:lnSpc>
              <a:spcBef>
                <a:spcPts val="0"/>
              </a:spcBef>
              <a:spcAft>
                <a:spcPts val="800"/>
              </a:spcAft>
              <a:buFont typeface="Wingdings" panose="05000000000000000000" pitchFamily="2" charset="2"/>
              <a:buChar char="Ø"/>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800"/>
              </a:spcAft>
              <a:buFont typeface="Wingdings" panose="05000000000000000000" pitchFamily="2" charset="2"/>
              <a:buChar char="Ø"/>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pic>
        <p:nvPicPr>
          <p:cNvPr id="5" name="Picture 4">
            <a:extLst>
              <a:ext uri="{FF2B5EF4-FFF2-40B4-BE49-F238E27FC236}">
                <a16:creationId xmlns:a16="http://schemas.microsoft.com/office/drawing/2014/main" id="{342A35C0-7EC3-4B91-8E4C-D6788C5A6D18}"/>
              </a:ext>
            </a:extLst>
          </p:cNvPr>
          <p:cNvPicPr>
            <a:picLocks noChangeAspect="1"/>
          </p:cNvPicPr>
          <p:nvPr/>
        </p:nvPicPr>
        <p:blipFill>
          <a:blip r:embed="rId2"/>
          <a:stretch>
            <a:fillRect/>
          </a:stretch>
        </p:blipFill>
        <p:spPr>
          <a:xfrm>
            <a:off x="677334" y="609600"/>
            <a:ext cx="8596668" cy="4737100"/>
          </a:xfrm>
          <a:prstGeom prst="rect">
            <a:avLst/>
          </a:prstGeom>
        </p:spPr>
      </p:pic>
    </p:spTree>
    <p:extLst>
      <p:ext uri="{BB962C8B-B14F-4D97-AF65-F5344CB8AC3E}">
        <p14:creationId xmlns:p14="http://schemas.microsoft.com/office/powerpoint/2010/main" val="913083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116DD8C-3152-4638-9DCE-66D465B3DBD1}"/>
              </a:ext>
            </a:extLst>
          </p:cNvPr>
          <p:cNvSpPr>
            <a:spLocks noGrp="1"/>
          </p:cNvSpPr>
          <p:nvPr>
            <p:ph type="title"/>
          </p:nvPr>
        </p:nvSpPr>
        <p:spPr/>
        <p:txBody>
          <a:bodyPr/>
          <a:lstStyle/>
          <a:p>
            <a:pPr algn="ctr"/>
            <a:r>
              <a:rPr lang="en-US" dirty="0"/>
              <a:t>Fiscal Year 2024 Budget Hearing #2</a:t>
            </a:r>
          </a:p>
        </p:txBody>
      </p:sp>
      <p:sp>
        <p:nvSpPr>
          <p:cNvPr id="6" name="Content Placeholder 5">
            <a:extLst>
              <a:ext uri="{FF2B5EF4-FFF2-40B4-BE49-F238E27FC236}">
                <a16:creationId xmlns:a16="http://schemas.microsoft.com/office/drawing/2014/main" id="{AC4F343F-9B24-4A0E-9519-4068D5A5B458}"/>
              </a:ext>
            </a:extLst>
          </p:cNvPr>
          <p:cNvSpPr>
            <a:spLocks noGrp="1"/>
          </p:cNvSpPr>
          <p:nvPr>
            <p:ph idx="1"/>
          </p:nvPr>
        </p:nvSpPr>
        <p:spPr/>
        <p:txBody>
          <a:bodyPr/>
          <a:lstStyle/>
          <a:p>
            <a:r>
              <a:rPr lang="en-US" dirty="0"/>
              <a:t>FY 2024 Revenues/Expenditures</a:t>
            </a:r>
          </a:p>
          <a:p>
            <a:r>
              <a:rPr lang="en-US" dirty="0"/>
              <a:t>Capital Improvement Plan</a:t>
            </a:r>
          </a:p>
          <a:p>
            <a:r>
              <a:rPr lang="en-US" dirty="0"/>
              <a:t>Personnel Improvements</a:t>
            </a:r>
          </a:p>
          <a:p>
            <a:r>
              <a:rPr lang="en-US" dirty="0"/>
              <a:t>COLA</a:t>
            </a:r>
          </a:p>
          <a:p>
            <a:r>
              <a:rPr lang="en-US" dirty="0"/>
              <a:t>General Information</a:t>
            </a:r>
          </a:p>
        </p:txBody>
      </p:sp>
    </p:spTree>
    <p:extLst>
      <p:ext uri="{BB962C8B-B14F-4D97-AF65-F5344CB8AC3E}">
        <p14:creationId xmlns:p14="http://schemas.microsoft.com/office/powerpoint/2010/main" val="363330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8167D-E9A8-44ED-BF5D-30E7B0F5897B}"/>
              </a:ext>
            </a:extLst>
          </p:cNvPr>
          <p:cNvSpPr>
            <a:spLocks noGrp="1"/>
          </p:cNvSpPr>
          <p:nvPr>
            <p:ph type="title"/>
          </p:nvPr>
        </p:nvSpPr>
        <p:spPr/>
        <p:txBody>
          <a:bodyPr/>
          <a:lstStyle/>
          <a:p>
            <a:pPr algn="ctr"/>
            <a:r>
              <a:rPr lang="en-US" dirty="0"/>
              <a:t>Vision</a:t>
            </a:r>
          </a:p>
        </p:txBody>
      </p:sp>
      <p:pic>
        <p:nvPicPr>
          <p:cNvPr id="9" name="Content Placeholder 8">
            <a:extLst>
              <a:ext uri="{FF2B5EF4-FFF2-40B4-BE49-F238E27FC236}">
                <a16:creationId xmlns:a16="http://schemas.microsoft.com/office/drawing/2014/main" id="{0729EC43-D4C7-43BF-952C-6644AB63000D}"/>
              </a:ext>
            </a:extLst>
          </p:cNvPr>
          <p:cNvPicPr>
            <a:picLocks noGrp="1" noChangeAspect="1"/>
          </p:cNvPicPr>
          <p:nvPr>
            <p:ph sz="half" idx="2"/>
          </p:nvPr>
        </p:nvPicPr>
        <p:blipFill>
          <a:blip r:embed="rId2"/>
          <a:stretch>
            <a:fillRect/>
          </a:stretch>
        </p:blipFill>
        <p:spPr>
          <a:xfrm>
            <a:off x="5075339" y="1893468"/>
            <a:ext cx="4198663" cy="4354931"/>
          </a:xfrm>
          <a:prstGeom prst="rect">
            <a:avLst/>
          </a:prstGeom>
        </p:spPr>
      </p:pic>
      <p:pic>
        <p:nvPicPr>
          <p:cNvPr id="6" name="Content Placeholder 5">
            <a:extLst>
              <a:ext uri="{FF2B5EF4-FFF2-40B4-BE49-F238E27FC236}">
                <a16:creationId xmlns:a16="http://schemas.microsoft.com/office/drawing/2014/main" id="{0EE8CC41-2AF0-4148-BF26-D4A4C8316190}"/>
              </a:ext>
            </a:extLst>
          </p:cNvPr>
          <p:cNvPicPr>
            <a:picLocks noGrp="1" noChangeAspect="1"/>
          </p:cNvPicPr>
          <p:nvPr>
            <p:ph sz="half" idx="1"/>
          </p:nvPr>
        </p:nvPicPr>
        <p:blipFill>
          <a:blip r:embed="rId3"/>
          <a:stretch>
            <a:fillRect/>
          </a:stretch>
        </p:blipFill>
        <p:spPr>
          <a:xfrm>
            <a:off x="677335" y="4085440"/>
            <a:ext cx="4398004" cy="2162960"/>
          </a:xfrm>
        </p:spPr>
      </p:pic>
      <p:pic>
        <p:nvPicPr>
          <p:cNvPr id="10" name="Picture 9">
            <a:extLst>
              <a:ext uri="{FF2B5EF4-FFF2-40B4-BE49-F238E27FC236}">
                <a16:creationId xmlns:a16="http://schemas.microsoft.com/office/drawing/2014/main" id="{89CC5776-CAB4-466F-8C33-1A87F2F60FE1}"/>
              </a:ext>
            </a:extLst>
          </p:cNvPr>
          <p:cNvPicPr>
            <a:picLocks noChangeAspect="1"/>
          </p:cNvPicPr>
          <p:nvPr/>
        </p:nvPicPr>
        <p:blipFill>
          <a:blip r:embed="rId4"/>
          <a:stretch>
            <a:fillRect/>
          </a:stretch>
        </p:blipFill>
        <p:spPr>
          <a:xfrm>
            <a:off x="677334" y="1893467"/>
            <a:ext cx="4398005" cy="2191972"/>
          </a:xfrm>
          <a:prstGeom prst="rect">
            <a:avLst/>
          </a:prstGeom>
        </p:spPr>
      </p:pic>
    </p:spTree>
    <p:extLst>
      <p:ext uri="{BB962C8B-B14F-4D97-AF65-F5344CB8AC3E}">
        <p14:creationId xmlns:p14="http://schemas.microsoft.com/office/powerpoint/2010/main" val="4266198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6F7BE-8A0C-4384-B3FF-4A8A6BE9965F}"/>
              </a:ext>
            </a:extLst>
          </p:cNvPr>
          <p:cNvSpPr>
            <a:spLocks noGrp="1"/>
          </p:cNvSpPr>
          <p:nvPr>
            <p:ph type="title"/>
          </p:nvPr>
        </p:nvSpPr>
        <p:spPr/>
        <p:txBody>
          <a:bodyPr/>
          <a:lstStyle/>
          <a:p>
            <a:pPr algn="ctr"/>
            <a:r>
              <a:rPr lang="en-US" dirty="0"/>
              <a:t>FY 2024 Revenues</a:t>
            </a:r>
          </a:p>
        </p:txBody>
      </p:sp>
      <p:sp>
        <p:nvSpPr>
          <p:cNvPr id="6" name="Content Placeholder 5">
            <a:extLst>
              <a:ext uri="{FF2B5EF4-FFF2-40B4-BE49-F238E27FC236}">
                <a16:creationId xmlns:a16="http://schemas.microsoft.com/office/drawing/2014/main" id="{0A152B20-879E-FB59-4827-129A25647319}"/>
              </a:ext>
            </a:extLst>
          </p:cNvPr>
          <p:cNvSpPr>
            <a:spLocks noGrp="1"/>
          </p:cNvSpPr>
          <p:nvPr>
            <p:ph idx="1"/>
          </p:nvPr>
        </p:nvSpPr>
        <p:spPr/>
        <p:txBody>
          <a:bodyPr>
            <a:normAutofit/>
          </a:bodyPr>
          <a:lstStyle/>
          <a:p>
            <a:r>
              <a:rPr lang="en-US" sz="2800" dirty="0"/>
              <a:t>Original Revenue:  $27,372,160.00</a:t>
            </a:r>
          </a:p>
          <a:p>
            <a:endParaRPr lang="en-US" sz="2800" dirty="0"/>
          </a:p>
          <a:p>
            <a:r>
              <a:rPr lang="en-US" sz="2800" dirty="0"/>
              <a:t>Adjusted Revenue (Adjusted):  $27,422,160.00</a:t>
            </a:r>
          </a:p>
        </p:txBody>
      </p:sp>
    </p:spTree>
    <p:extLst>
      <p:ext uri="{BB962C8B-B14F-4D97-AF65-F5344CB8AC3E}">
        <p14:creationId xmlns:p14="http://schemas.microsoft.com/office/powerpoint/2010/main" val="3177024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817DB-99E6-4812-9414-730959A5F36C}"/>
              </a:ext>
            </a:extLst>
          </p:cNvPr>
          <p:cNvSpPr>
            <a:spLocks noGrp="1"/>
          </p:cNvSpPr>
          <p:nvPr>
            <p:ph type="title"/>
          </p:nvPr>
        </p:nvSpPr>
        <p:spPr/>
        <p:txBody>
          <a:bodyPr/>
          <a:lstStyle/>
          <a:p>
            <a:pPr algn="ctr"/>
            <a:r>
              <a:rPr lang="en-US" dirty="0"/>
              <a:t>FY 2024 Expenditures</a:t>
            </a:r>
          </a:p>
        </p:txBody>
      </p:sp>
      <p:sp>
        <p:nvSpPr>
          <p:cNvPr id="4" name="Content Placeholder 3">
            <a:extLst>
              <a:ext uri="{FF2B5EF4-FFF2-40B4-BE49-F238E27FC236}">
                <a16:creationId xmlns:a16="http://schemas.microsoft.com/office/drawing/2014/main" id="{CCCAD2E2-1431-CCB2-F587-564B2E4B17B5}"/>
              </a:ext>
            </a:extLst>
          </p:cNvPr>
          <p:cNvSpPr>
            <a:spLocks noGrp="1"/>
          </p:cNvSpPr>
          <p:nvPr>
            <p:ph idx="1"/>
          </p:nvPr>
        </p:nvSpPr>
        <p:spPr/>
        <p:txBody>
          <a:bodyPr>
            <a:normAutofit/>
          </a:bodyPr>
          <a:lstStyle/>
          <a:p>
            <a:r>
              <a:rPr lang="en-US" sz="2400" dirty="0"/>
              <a:t>Original Expenditure:  $27,342,750.00</a:t>
            </a:r>
          </a:p>
          <a:p>
            <a:endParaRPr lang="en-US" sz="2400" dirty="0"/>
          </a:p>
          <a:p>
            <a:r>
              <a:rPr lang="en-US" sz="2400" dirty="0"/>
              <a:t>Adjusted Expenditures (Projected):  $27,385,850.00</a:t>
            </a:r>
          </a:p>
        </p:txBody>
      </p:sp>
    </p:spTree>
    <p:extLst>
      <p:ext uri="{BB962C8B-B14F-4D97-AF65-F5344CB8AC3E}">
        <p14:creationId xmlns:p14="http://schemas.microsoft.com/office/powerpoint/2010/main" val="2800066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6F7BE-8A0C-4384-B3FF-4A8A6BE9965F}"/>
              </a:ext>
            </a:extLst>
          </p:cNvPr>
          <p:cNvSpPr>
            <a:spLocks noGrp="1"/>
          </p:cNvSpPr>
          <p:nvPr>
            <p:ph type="title"/>
          </p:nvPr>
        </p:nvSpPr>
        <p:spPr>
          <a:xfrm>
            <a:off x="747873" y="291547"/>
            <a:ext cx="8596668" cy="583096"/>
          </a:xfrm>
        </p:spPr>
        <p:txBody>
          <a:bodyPr>
            <a:normAutofit fontScale="90000"/>
          </a:bodyPr>
          <a:lstStyle/>
          <a:p>
            <a:pPr algn="ctr"/>
            <a:r>
              <a:rPr lang="en-US" dirty="0"/>
              <a:t>FY 2024 CIP</a:t>
            </a:r>
          </a:p>
        </p:txBody>
      </p:sp>
      <p:pic>
        <p:nvPicPr>
          <p:cNvPr id="6" name="Picture 5">
            <a:extLst>
              <a:ext uri="{FF2B5EF4-FFF2-40B4-BE49-F238E27FC236}">
                <a16:creationId xmlns:a16="http://schemas.microsoft.com/office/drawing/2014/main" id="{C33E98CF-FF36-BE3B-371F-EBC18B3FFA9C}"/>
              </a:ext>
            </a:extLst>
          </p:cNvPr>
          <p:cNvPicPr>
            <a:picLocks noChangeAspect="1"/>
          </p:cNvPicPr>
          <p:nvPr/>
        </p:nvPicPr>
        <p:blipFill>
          <a:blip r:embed="rId2"/>
          <a:stretch>
            <a:fillRect/>
          </a:stretch>
        </p:blipFill>
        <p:spPr>
          <a:xfrm>
            <a:off x="818413" y="874643"/>
            <a:ext cx="8455589" cy="5632174"/>
          </a:xfrm>
          <a:prstGeom prst="rect">
            <a:avLst/>
          </a:prstGeom>
        </p:spPr>
      </p:pic>
    </p:spTree>
    <p:extLst>
      <p:ext uri="{BB962C8B-B14F-4D97-AF65-F5344CB8AC3E}">
        <p14:creationId xmlns:p14="http://schemas.microsoft.com/office/powerpoint/2010/main" val="4166259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6F7BE-8A0C-4384-B3FF-4A8A6BE9965F}"/>
              </a:ext>
            </a:extLst>
          </p:cNvPr>
          <p:cNvSpPr>
            <a:spLocks noGrp="1"/>
          </p:cNvSpPr>
          <p:nvPr>
            <p:ph type="title"/>
          </p:nvPr>
        </p:nvSpPr>
        <p:spPr/>
        <p:txBody>
          <a:bodyPr/>
          <a:lstStyle/>
          <a:p>
            <a:pPr algn="ctr"/>
            <a:r>
              <a:rPr lang="en-US" dirty="0"/>
              <a:t>Capital Improvement Plan-5 Years</a:t>
            </a:r>
          </a:p>
        </p:txBody>
      </p:sp>
      <p:sp>
        <p:nvSpPr>
          <p:cNvPr id="5" name="Content Placeholder 4">
            <a:extLst>
              <a:ext uri="{FF2B5EF4-FFF2-40B4-BE49-F238E27FC236}">
                <a16:creationId xmlns:a16="http://schemas.microsoft.com/office/drawing/2014/main" id="{E304D034-F680-446B-9E70-2A9DFDB4882A}"/>
              </a:ext>
            </a:extLst>
          </p:cNvPr>
          <p:cNvSpPr>
            <a:spLocks noGrp="1"/>
          </p:cNvSpPr>
          <p:nvPr>
            <p:ph idx="1"/>
          </p:nvPr>
        </p:nvSpPr>
        <p:spPr/>
        <p:txBody>
          <a:bodyPr/>
          <a:lstStyle/>
          <a:p>
            <a:r>
              <a:rPr lang="en-US" dirty="0"/>
              <a:t>The purpose of the CIP is to create a plan to coordinate the maintenance and operational capital of the County.  This plan is still flexible, but allocates a certain dollar value to the completion of major projects over $5,000.  These are estimates of project costs and each year will be re-evaluated.</a:t>
            </a:r>
          </a:p>
          <a:p>
            <a:endParaRPr lang="en-US" dirty="0"/>
          </a:p>
          <a:p>
            <a:r>
              <a:rPr lang="en-US" dirty="0"/>
              <a:t>FY 2024-$1,585,000</a:t>
            </a:r>
          </a:p>
          <a:p>
            <a:r>
              <a:rPr lang="en-US" dirty="0"/>
              <a:t>FY 2025-$1,594,000</a:t>
            </a:r>
          </a:p>
          <a:p>
            <a:r>
              <a:rPr lang="en-US" dirty="0"/>
              <a:t>FY 2026-$3,475,000</a:t>
            </a:r>
          </a:p>
          <a:p>
            <a:r>
              <a:rPr lang="en-US" dirty="0"/>
              <a:t>FY 2027-$1,650,000</a:t>
            </a:r>
          </a:p>
          <a:p>
            <a:r>
              <a:rPr lang="en-US" dirty="0"/>
              <a:t>FY 2028-$1,560,000</a:t>
            </a:r>
          </a:p>
        </p:txBody>
      </p:sp>
    </p:spTree>
    <p:extLst>
      <p:ext uri="{BB962C8B-B14F-4D97-AF65-F5344CB8AC3E}">
        <p14:creationId xmlns:p14="http://schemas.microsoft.com/office/powerpoint/2010/main" val="3828813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6F7BE-8A0C-4384-B3FF-4A8A6BE9965F}"/>
              </a:ext>
            </a:extLst>
          </p:cNvPr>
          <p:cNvSpPr>
            <a:spLocks noGrp="1"/>
          </p:cNvSpPr>
          <p:nvPr>
            <p:ph type="title"/>
          </p:nvPr>
        </p:nvSpPr>
        <p:spPr/>
        <p:txBody>
          <a:bodyPr/>
          <a:lstStyle/>
          <a:p>
            <a:pPr algn="ctr"/>
            <a:r>
              <a:rPr lang="en-US" dirty="0"/>
              <a:t>Personnel Improvement(s)</a:t>
            </a:r>
          </a:p>
        </p:txBody>
      </p:sp>
      <p:sp>
        <p:nvSpPr>
          <p:cNvPr id="3" name="Content Placeholder 2">
            <a:extLst>
              <a:ext uri="{FF2B5EF4-FFF2-40B4-BE49-F238E27FC236}">
                <a16:creationId xmlns:a16="http://schemas.microsoft.com/office/drawing/2014/main" id="{8CEA87B2-4892-43AB-B921-E27434D0FEA9}"/>
              </a:ext>
            </a:extLst>
          </p:cNvPr>
          <p:cNvSpPr>
            <a:spLocks noGrp="1"/>
          </p:cNvSpPr>
          <p:nvPr>
            <p:ph idx="1"/>
          </p:nvPr>
        </p:nvSpPr>
        <p:spPr/>
        <p:txBody>
          <a:bodyPr>
            <a:normAutofit/>
          </a:bodyPr>
          <a:lstStyle/>
          <a:p>
            <a:r>
              <a:rPr lang="en-US" dirty="0"/>
              <a:t>The County is at a position where there are personnel needs to handle not only the future capacity, but the growth that has occurred over the past years.</a:t>
            </a:r>
          </a:p>
          <a:p>
            <a:r>
              <a:rPr lang="en-US" dirty="0"/>
              <a:t>The BOC is proposing adding an additional $1.00 in hourly wage to the Public Works Department.  This would include Water, Roads and Solid Waste.  This increase across the entirety of that department would translate into these departmental budgets changing as listed below:</a:t>
            </a:r>
          </a:p>
          <a:p>
            <a:r>
              <a:rPr lang="en-US" dirty="0"/>
              <a:t>Water Administration:  $2,287,200 to $2,292,600</a:t>
            </a:r>
          </a:p>
          <a:p>
            <a:r>
              <a:rPr lang="en-US" dirty="0"/>
              <a:t>Highways &amp; Streets:  $2,728,350 to $2,757,950</a:t>
            </a:r>
          </a:p>
          <a:p>
            <a:r>
              <a:rPr lang="en-US" dirty="0"/>
              <a:t>Solid Waste Disposal:  $115,210 to $123,310</a:t>
            </a:r>
          </a:p>
        </p:txBody>
      </p:sp>
    </p:spTree>
    <p:extLst>
      <p:ext uri="{BB962C8B-B14F-4D97-AF65-F5344CB8AC3E}">
        <p14:creationId xmlns:p14="http://schemas.microsoft.com/office/powerpoint/2010/main" val="2074132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B315A-7D32-4383-9174-358795BCE838}"/>
              </a:ext>
            </a:extLst>
          </p:cNvPr>
          <p:cNvSpPr>
            <a:spLocks noGrp="1"/>
          </p:cNvSpPr>
          <p:nvPr>
            <p:ph type="title"/>
          </p:nvPr>
        </p:nvSpPr>
        <p:spPr/>
        <p:txBody>
          <a:bodyPr/>
          <a:lstStyle/>
          <a:p>
            <a:pPr algn="ctr"/>
            <a:r>
              <a:rPr lang="en-US" dirty="0"/>
              <a:t>Cost of Living Allowance-cont’d</a:t>
            </a:r>
          </a:p>
        </p:txBody>
      </p:sp>
      <p:pic>
        <p:nvPicPr>
          <p:cNvPr id="5" name="Content Placeholder 4">
            <a:extLst>
              <a:ext uri="{FF2B5EF4-FFF2-40B4-BE49-F238E27FC236}">
                <a16:creationId xmlns:a16="http://schemas.microsoft.com/office/drawing/2014/main" id="{7FAC9A64-FDA9-5984-6DAF-6517147739EE}"/>
              </a:ext>
            </a:extLst>
          </p:cNvPr>
          <p:cNvPicPr>
            <a:picLocks noGrp="1" noChangeAspect="1"/>
          </p:cNvPicPr>
          <p:nvPr>
            <p:ph idx="1"/>
          </p:nvPr>
        </p:nvPicPr>
        <p:blipFill>
          <a:blip r:embed="rId2"/>
          <a:stretch>
            <a:fillRect/>
          </a:stretch>
        </p:blipFill>
        <p:spPr>
          <a:xfrm>
            <a:off x="1227244" y="2192160"/>
            <a:ext cx="8380581" cy="3148466"/>
          </a:xfrm>
          <a:prstGeom prst="rect">
            <a:avLst/>
          </a:prstGeom>
        </p:spPr>
      </p:pic>
    </p:spTree>
    <p:extLst>
      <p:ext uri="{BB962C8B-B14F-4D97-AF65-F5344CB8AC3E}">
        <p14:creationId xmlns:p14="http://schemas.microsoft.com/office/powerpoint/2010/main" val="119911595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8916</TotalTime>
  <Words>259</Words>
  <Application>Microsoft Office PowerPoint</Application>
  <PresentationFormat>Widescreen</PresentationFormat>
  <Paragraphs>39</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Trebuchet MS</vt:lpstr>
      <vt:lpstr>Wingdings</vt:lpstr>
      <vt:lpstr>Wingdings 3</vt:lpstr>
      <vt:lpstr>Facet</vt:lpstr>
      <vt:lpstr>PowerPoint Presentation</vt:lpstr>
      <vt:lpstr>Fiscal Year 2024 Budget Hearing #2</vt:lpstr>
      <vt:lpstr>Vision</vt:lpstr>
      <vt:lpstr>FY 2024 Revenues</vt:lpstr>
      <vt:lpstr>FY 2024 Expenditures</vt:lpstr>
      <vt:lpstr>FY 2024 CIP</vt:lpstr>
      <vt:lpstr>Capital Improvement Plan-5 Years</vt:lpstr>
      <vt:lpstr>Personnel Improvement(s)</vt:lpstr>
      <vt:lpstr>Cost of Living Allowance-cont’d</vt:lpstr>
      <vt:lpstr>COLA-Cost of Living Allowance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Thomas</dc:creator>
  <cp:lastModifiedBy>Derrick Turner</cp:lastModifiedBy>
  <cp:revision>51</cp:revision>
  <cp:lastPrinted>2023-05-09T14:33:12Z</cp:lastPrinted>
  <dcterms:created xsi:type="dcterms:W3CDTF">2021-03-29T17:21:53Z</dcterms:created>
  <dcterms:modified xsi:type="dcterms:W3CDTF">2023-05-26T16:00:53Z</dcterms:modified>
</cp:coreProperties>
</file>